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9" r:id="rId2"/>
    <p:sldId id="275" r:id="rId3"/>
    <p:sldId id="371" r:id="rId4"/>
    <p:sldId id="379" r:id="rId5"/>
    <p:sldId id="388" r:id="rId6"/>
    <p:sldId id="342" r:id="rId7"/>
    <p:sldId id="340" r:id="rId8"/>
    <p:sldId id="348" r:id="rId9"/>
    <p:sldId id="341" r:id="rId10"/>
    <p:sldId id="260" r:id="rId11"/>
    <p:sldId id="315" r:id="rId12"/>
    <p:sldId id="347" r:id="rId13"/>
    <p:sldId id="349" r:id="rId14"/>
    <p:sldId id="350" r:id="rId15"/>
    <p:sldId id="351" r:id="rId16"/>
    <p:sldId id="361" r:id="rId17"/>
    <p:sldId id="353" r:id="rId18"/>
    <p:sldId id="385" r:id="rId19"/>
    <p:sldId id="355" r:id="rId20"/>
    <p:sldId id="367" r:id="rId21"/>
    <p:sldId id="368" r:id="rId22"/>
    <p:sldId id="357" r:id="rId23"/>
    <p:sldId id="259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56" r:id="rId33"/>
    <p:sldId id="261" r:id="rId34"/>
    <p:sldId id="285" r:id="rId35"/>
    <p:sldId id="364" r:id="rId36"/>
    <p:sldId id="359" r:id="rId37"/>
    <p:sldId id="295" r:id="rId38"/>
    <p:sldId id="296" r:id="rId39"/>
    <p:sldId id="375" r:id="rId40"/>
    <p:sldId id="369" r:id="rId41"/>
    <p:sldId id="386" r:id="rId42"/>
    <p:sldId id="298" r:id="rId43"/>
    <p:sldId id="300" r:id="rId44"/>
    <p:sldId id="299" r:id="rId45"/>
    <p:sldId id="312" r:id="rId46"/>
    <p:sldId id="321" r:id="rId47"/>
    <p:sldId id="387" r:id="rId48"/>
    <p:sldId id="320" r:id="rId49"/>
    <p:sldId id="322" r:id="rId50"/>
    <p:sldId id="323" r:id="rId51"/>
    <p:sldId id="324" r:id="rId52"/>
    <p:sldId id="336" r:id="rId53"/>
    <p:sldId id="363" r:id="rId54"/>
    <p:sldId id="337" r:id="rId55"/>
    <p:sldId id="318" r:id="rId56"/>
    <p:sldId id="338" r:id="rId57"/>
    <p:sldId id="326" r:id="rId58"/>
    <p:sldId id="330" r:id="rId59"/>
    <p:sldId id="389" r:id="rId60"/>
    <p:sldId id="374" r:id="rId61"/>
    <p:sldId id="376" r:id="rId62"/>
    <p:sldId id="365" r:id="rId63"/>
    <p:sldId id="332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8A548-9F64-4AFE-80FA-670AAD632994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EppFUWLfc" TargetMode="External"/><Relationship Id="rId2" Type="http://schemas.openxmlformats.org/officeDocument/2006/relationships/hyperlink" Target="https://www.youtube.com/watch?v=--DbgPXwLl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h-z5s2Jab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-DbgPXwLlM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qc9zX04DX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laysiakini.com/news/45777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aUk94AdXP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OzW9hV2V5k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i&amp;rct=j&amp;q=&amp;esrc=s&amp;source=images&amp;cd=&amp;cad=rja&amp;uact=8&amp;ved=0ahUKEwi4zpfl5ezVAhXGwI8KHZ1iAO8QjRwIBw&amp;url=http://imgur.com/gallery/RiTiR&amp;psig=AFQjCNG4DzeoWaCuBD8sflh7sLmy3wxBNA&amp;ust=1503558217176834" TargetMode="External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laysiakini.com/news/45777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hlinkClick r:id="rId2"/>
              </a:rPr>
            </a:br>
            <a:r>
              <a:rPr lang="en-US" dirty="0">
                <a:hlinkClick r:id="rId3"/>
              </a:rPr>
              <a:t>listen </a:t>
            </a:r>
            <a:r>
              <a:rPr lang="en-US" u="sng" dirty="0">
                <a:hlinkClick r:id="rId3"/>
              </a:rPr>
              <a:t>…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950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6000" dirty="0"/>
              <a:t>welcome to the </a:t>
            </a:r>
            <a:r>
              <a:rPr lang="en-SG" sz="6000" dirty="0">
                <a:solidFill>
                  <a:srgbClr val="FF0000"/>
                </a:solidFill>
              </a:rPr>
              <a:t>humanities</a:t>
            </a:r>
            <a:r>
              <a:rPr lang="en-SG" sz="6000" dirty="0"/>
              <a:t>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more specifically, we are going to have </a:t>
            </a:r>
            <a:r>
              <a:rPr lang="en-SG" sz="4800" dirty="0">
                <a:solidFill>
                  <a:srgbClr val="FF0000"/>
                </a:solidFill>
              </a:rPr>
              <a:t>human conversations </a:t>
            </a:r>
          </a:p>
          <a:p>
            <a:pPr algn="ctr">
              <a:buNone/>
            </a:pPr>
            <a:r>
              <a:rPr lang="en-SG" sz="4800" dirty="0">
                <a:solidFill>
                  <a:srgbClr val="0070C0"/>
                </a:solidFill>
              </a:rPr>
              <a:t>pertaining to</a:t>
            </a:r>
            <a:r>
              <a:rPr lang="en-SG" sz="4800" dirty="0"/>
              <a:t> </a:t>
            </a:r>
            <a:r>
              <a:rPr lang="en-SG" sz="4800" dirty="0">
                <a:solidFill>
                  <a:srgbClr val="FF0000"/>
                </a:solidFill>
              </a:rPr>
              <a:t>‘Singapore</a:t>
            </a:r>
            <a:r>
              <a:rPr lang="en-SG" sz="4800" dirty="0"/>
              <a:t>’ …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968552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>
                <a:solidFill>
                  <a:srgbClr val="FF0000"/>
                </a:solidFill>
              </a:rPr>
              <a:t>conversations</a:t>
            </a:r>
            <a:r>
              <a:rPr lang="en-SG" sz="4800" dirty="0"/>
              <a:t> mainly about Singapore’s </a:t>
            </a:r>
            <a:r>
              <a:rPr lang="en-SG" sz="4800" dirty="0">
                <a:solidFill>
                  <a:srgbClr val="0070C0"/>
                </a:solidFill>
              </a:rPr>
              <a:t>pasts</a:t>
            </a:r>
            <a:r>
              <a:rPr lang="en-SG" sz="4800" dirty="0"/>
              <a:t>, </a:t>
            </a:r>
          </a:p>
          <a:p>
            <a:pPr algn="ctr">
              <a:buNone/>
            </a:pPr>
            <a:r>
              <a:rPr lang="en-SG" sz="4800" dirty="0"/>
              <a:t>specific bits of its </a:t>
            </a:r>
            <a:r>
              <a:rPr lang="en-SG" sz="4800" dirty="0">
                <a:solidFill>
                  <a:srgbClr val="0070C0"/>
                </a:solidFill>
              </a:rPr>
              <a:t>present</a:t>
            </a:r>
            <a:r>
              <a:rPr lang="en-SG" sz="4800" dirty="0"/>
              <a:t>, </a:t>
            </a:r>
          </a:p>
          <a:p>
            <a:pPr algn="ctr">
              <a:buNone/>
            </a:pPr>
            <a:r>
              <a:rPr lang="en-SG" sz="4800" dirty="0"/>
              <a:t>alongside some considerations about its </a:t>
            </a:r>
            <a:r>
              <a:rPr lang="en-SG" sz="4800" dirty="0">
                <a:solidFill>
                  <a:srgbClr val="0070C0"/>
                </a:solidFill>
              </a:rPr>
              <a:t>future</a:t>
            </a:r>
            <a:r>
              <a:rPr lang="en-SG" sz="4800" dirty="0"/>
              <a:t> …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regardless of your </a:t>
            </a:r>
          </a:p>
          <a:p>
            <a:pPr algn="ctr">
              <a:buNone/>
            </a:pPr>
            <a:r>
              <a:rPr lang="en-SG" sz="4800" dirty="0"/>
              <a:t>faculty, </a:t>
            </a:r>
          </a:p>
          <a:p>
            <a:pPr algn="ctr">
              <a:buNone/>
            </a:pPr>
            <a:r>
              <a:rPr lang="en-SG" sz="4800" dirty="0"/>
              <a:t>departmental, </a:t>
            </a:r>
          </a:p>
          <a:p>
            <a:pPr algn="ctr">
              <a:buNone/>
            </a:pPr>
            <a:r>
              <a:rPr lang="en-SG" sz="4800" dirty="0"/>
              <a:t>or disciplinary  </a:t>
            </a:r>
          </a:p>
          <a:p>
            <a:pPr algn="ctr">
              <a:buNone/>
            </a:pPr>
            <a:r>
              <a:rPr lang="en-SG" sz="4800" dirty="0"/>
              <a:t>affiliation …</a:t>
            </a:r>
          </a:p>
          <a:p>
            <a:pPr algn="ctr">
              <a:buNone/>
            </a:pPr>
            <a:endParaRPr lang="en-SG" sz="4800" dirty="0"/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968552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it is not difficult</a:t>
            </a:r>
          </a:p>
          <a:p>
            <a:pPr algn="ctr">
              <a:buNone/>
            </a:pPr>
            <a:r>
              <a:rPr lang="en-SG" sz="4800" dirty="0"/>
              <a:t>to take part in these conversations …</a:t>
            </a:r>
          </a:p>
          <a:p>
            <a:pPr algn="ctr">
              <a:buNone/>
            </a:pPr>
            <a:r>
              <a:rPr lang="en-SG" sz="4800" dirty="0"/>
              <a:t> 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module*…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96855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just embrace your </a:t>
            </a:r>
            <a:r>
              <a:rPr lang="en-SG" sz="4800" dirty="0">
                <a:solidFill>
                  <a:srgbClr val="FF0000"/>
                </a:solidFill>
              </a:rPr>
              <a:t>humanity</a:t>
            </a:r>
            <a:r>
              <a:rPr lang="en-SG" sz="4800" dirty="0"/>
              <a:t>,</a:t>
            </a:r>
          </a:p>
          <a:p>
            <a:pPr algn="ctr">
              <a:buNone/>
            </a:pPr>
            <a:r>
              <a:rPr lang="en-SG" sz="4800" dirty="0"/>
              <a:t>be willing to make </a:t>
            </a:r>
            <a:r>
              <a:rPr lang="en-SG" sz="4800" dirty="0">
                <a:solidFill>
                  <a:srgbClr val="0070C0"/>
                </a:solidFill>
              </a:rPr>
              <a:t>observations</a:t>
            </a:r>
            <a:r>
              <a:rPr lang="en-SG" sz="4800" dirty="0"/>
              <a:t>,</a:t>
            </a:r>
          </a:p>
          <a:p>
            <a:pPr algn="ctr">
              <a:buNone/>
            </a:pPr>
            <a:r>
              <a:rPr lang="en-SG" sz="4800" dirty="0">
                <a:solidFill>
                  <a:srgbClr val="0070C0"/>
                </a:solidFill>
              </a:rPr>
              <a:t>talk</a:t>
            </a:r>
            <a:r>
              <a:rPr lang="en-SG" sz="4800" dirty="0"/>
              <a:t> about them,</a:t>
            </a:r>
          </a:p>
          <a:p>
            <a:pPr algn="ctr">
              <a:buNone/>
            </a:pPr>
            <a:r>
              <a:rPr lang="en-SG" sz="4800" dirty="0"/>
              <a:t>ask </a:t>
            </a:r>
            <a:r>
              <a:rPr lang="en-SG" sz="4800" dirty="0">
                <a:solidFill>
                  <a:srgbClr val="0070C0"/>
                </a:solidFill>
              </a:rPr>
              <a:t>questions</a:t>
            </a:r>
            <a:r>
              <a:rPr lang="en-SG" sz="4800" dirty="0"/>
              <a:t>, </a:t>
            </a:r>
          </a:p>
          <a:p>
            <a:pPr algn="ctr">
              <a:buNone/>
            </a:pPr>
            <a:r>
              <a:rPr lang="en-SG" sz="4800" dirty="0">
                <a:solidFill>
                  <a:srgbClr val="00B050"/>
                </a:solidFill>
              </a:rPr>
              <a:t>listen</a:t>
            </a:r>
            <a:r>
              <a:rPr lang="en-SG" sz="4800" dirty="0"/>
              <a:t>,</a:t>
            </a:r>
          </a:p>
          <a:p>
            <a:pPr algn="ctr">
              <a:buNone/>
            </a:pPr>
            <a:r>
              <a:rPr lang="en-SG" sz="4800" dirty="0">
                <a:solidFill>
                  <a:srgbClr val="0070C0"/>
                </a:solidFill>
              </a:rPr>
              <a:t>read</a:t>
            </a:r>
            <a:r>
              <a:rPr lang="en-SG" sz="4800" dirty="0"/>
              <a:t> a little,</a:t>
            </a:r>
          </a:p>
          <a:p>
            <a:pPr algn="ctr">
              <a:buNone/>
            </a:pPr>
            <a:r>
              <a:rPr lang="en-US" sz="4800" dirty="0"/>
              <a:t>rekindle your sense of </a:t>
            </a:r>
            <a:r>
              <a:rPr lang="en-US" sz="4800" dirty="0">
                <a:solidFill>
                  <a:srgbClr val="FF0000"/>
                </a:solidFill>
              </a:rPr>
              <a:t>wonder</a:t>
            </a:r>
            <a:r>
              <a:rPr lang="en-US" sz="4800" dirty="0"/>
              <a:t>,</a:t>
            </a:r>
            <a:endParaRPr lang="en-SG" sz="4800" dirty="0"/>
          </a:p>
          <a:p>
            <a:pPr algn="ctr">
              <a:buNone/>
            </a:pPr>
            <a:r>
              <a:rPr lang="en-SG" sz="4800" dirty="0"/>
              <a:t> and exercise your </a:t>
            </a:r>
            <a:r>
              <a:rPr lang="en-SG" sz="4800" dirty="0">
                <a:solidFill>
                  <a:srgbClr val="FF0000"/>
                </a:solidFill>
              </a:rPr>
              <a:t>imagination</a:t>
            </a:r>
            <a:r>
              <a:rPr lang="en-SG" sz="4800" dirty="0"/>
              <a:t> …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968552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and you will learn …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3405515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615" y="2636912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 and Answer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6056" y="2420888"/>
            <a:ext cx="289819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0070C0"/>
                </a:solidFill>
              </a:rPr>
              <a:t>RESPONSE</a:t>
            </a:r>
            <a:endParaRPr lang="en-SG" sz="44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2780928"/>
            <a:ext cx="201622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0000"/>
                </a:solidFill>
              </a:rPr>
              <a:t>______</a:t>
            </a:r>
            <a:endParaRPr lang="en-SG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260" y="2456639"/>
            <a:ext cx="5489258" cy="994430"/>
          </a:xfrm>
        </p:spPr>
        <p:txBody>
          <a:bodyPr>
            <a:normAutofit/>
          </a:bodyPr>
          <a:lstStyle/>
          <a:p>
            <a:pPr algn="ctr"/>
            <a:r>
              <a:rPr lang="en-US" sz="3601" b="1" dirty="0"/>
              <a:t>Question and </a:t>
            </a:r>
            <a:r>
              <a:rPr lang="en-US" sz="3601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513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  with reference to Singapore, you are taking part in a conversation that has been going on for a long time …</a:t>
            </a:r>
          </a:p>
          <a:p>
            <a:pPr algn="ctr">
              <a:buNone/>
            </a:pPr>
            <a:endParaRPr lang="en-SG" sz="4800" dirty="0"/>
          </a:p>
          <a:p>
            <a:pPr algn="ctr">
              <a:buNone/>
            </a:pPr>
            <a:r>
              <a:rPr lang="en-SG" sz="4800" dirty="0"/>
              <a:t>we are unsure exactly how long but will document it in the course of this module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/>
              <a:t>GES1011/GESS1009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91682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SG" sz="5800" dirty="0"/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SG" sz="5800" dirty="0"/>
              <a:t>The Evolution of a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SG" sz="5800" dirty="0"/>
              <a:t>Global City-State</a:t>
            </a:r>
          </a:p>
          <a:p>
            <a:pPr algn="ctr">
              <a:buNone/>
            </a:pPr>
            <a:endParaRPr lang="en-SG" sz="6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57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endParaRPr lang="en-SG" dirty="0"/>
          </a:p>
          <a:p>
            <a:r>
              <a:rPr lang="en-SG" sz="3600" dirty="0"/>
              <a:t>how old is Singapore?*</a:t>
            </a:r>
          </a:p>
          <a:p>
            <a:endParaRPr lang="en-SG" sz="3600" dirty="0"/>
          </a:p>
          <a:p>
            <a:r>
              <a:rPr lang="en-SG" sz="3600" dirty="0"/>
              <a:t>57 years, 7 days, eight + hours  …</a:t>
            </a:r>
          </a:p>
          <a:p>
            <a:r>
              <a:rPr lang="en-US" sz="3600" dirty="0"/>
              <a:t>203 years (LHL speech, 1997) …</a:t>
            </a:r>
          </a:p>
          <a:p>
            <a:r>
              <a:rPr lang="en-US" sz="3600" dirty="0"/>
              <a:t>700 + years …</a:t>
            </a:r>
          </a:p>
          <a:p>
            <a:r>
              <a:rPr lang="en-US" sz="3600" dirty="0"/>
              <a:t>1000 years …</a:t>
            </a:r>
          </a:p>
          <a:p>
            <a:r>
              <a:rPr lang="en-US" sz="3600" dirty="0"/>
              <a:t>8500 years …</a:t>
            </a:r>
            <a:endParaRPr lang="en-SG" sz="3600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97758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49"/>
            <a:ext cx="8229600" cy="1049495"/>
          </a:xfrm>
        </p:spPr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00600"/>
          </a:xfrm>
        </p:spPr>
        <p:txBody>
          <a:bodyPr>
            <a:normAutofit fontScale="85000" lnSpcReduction="20000"/>
          </a:bodyPr>
          <a:lstStyle/>
          <a:p>
            <a:endParaRPr lang="en-SG" dirty="0"/>
          </a:p>
          <a:p>
            <a:r>
              <a:rPr lang="en-SG" dirty="0"/>
              <a:t>how old is Singapore?</a:t>
            </a:r>
          </a:p>
          <a:p>
            <a:endParaRPr lang="en-SG" dirty="0"/>
          </a:p>
          <a:p>
            <a:r>
              <a:rPr lang="en-SG" sz="5700" b="1" dirty="0"/>
              <a:t>it</a:t>
            </a:r>
            <a:r>
              <a:rPr lang="en-SG" sz="5700" b="1" dirty="0">
                <a:solidFill>
                  <a:srgbClr val="FF0000"/>
                </a:solidFill>
              </a:rPr>
              <a:t> depends </a:t>
            </a:r>
            <a:r>
              <a:rPr lang="en-SG" sz="5700" dirty="0"/>
              <a:t>… </a:t>
            </a:r>
          </a:p>
          <a:p>
            <a:endParaRPr lang="en-SG" dirty="0"/>
          </a:p>
          <a:p>
            <a:r>
              <a:rPr lang="en-SG" dirty="0"/>
              <a:t>in what sense are you using ‘Singapore’?</a:t>
            </a:r>
          </a:p>
          <a:p>
            <a:endParaRPr lang="en-SG" dirty="0"/>
          </a:p>
          <a:p>
            <a:r>
              <a:rPr lang="en-SG" dirty="0"/>
              <a:t>physical space ?</a:t>
            </a:r>
          </a:p>
          <a:p>
            <a:r>
              <a:rPr lang="en-US" dirty="0"/>
              <a:t>outpost of British empire ??</a:t>
            </a:r>
            <a:endParaRPr lang="en-SG" dirty="0"/>
          </a:p>
          <a:p>
            <a:r>
              <a:rPr lang="en-US" dirty="0"/>
              <a:t>politically independent entity ???</a:t>
            </a:r>
          </a:p>
          <a:p>
            <a:r>
              <a:rPr lang="en-US" dirty="0"/>
              <a:t>trading point ????</a:t>
            </a:r>
          </a:p>
          <a:p>
            <a:r>
              <a:rPr lang="en-US" dirty="0"/>
              <a:t>?????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05623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  in the next few minutes, we will take a brief look at someone who has artistically </a:t>
            </a:r>
            <a:r>
              <a:rPr lang="en-SG" sz="4800" dirty="0">
                <a:solidFill>
                  <a:srgbClr val="FF0000"/>
                </a:solidFill>
              </a:rPr>
              <a:t>engaged in conversations</a:t>
            </a:r>
            <a:r>
              <a:rPr lang="en-SG" sz="4800" dirty="0"/>
              <a:t> about Singapore … 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considering and imagining </a:t>
            </a:r>
            <a:r>
              <a:rPr lang="en-SG" sz="4800" dirty="0">
                <a:solidFill>
                  <a:srgbClr val="FF0000"/>
                </a:solidFill>
                <a:hlinkClick r:id="rId2"/>
              </a:rPr>
              <a:t>Singapore</a:t>
            </a:r>
            <a:r>
              <a:rPr lang="en-SG" sz="4800" dirty="0"/>
              <a:t>’s past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interpreting Singapore’s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 err="1"/>
              <a:t>Hossan</a:t>
            </a:r>
            <a:r>
              <a:rPr lang="en-SG" dirty="0"/>
              <a:t> Leong offers an interpretation of Singapore, its deeper and relatively recent past …</a:t>
            </a:r>
          </a:p>
          <a:p>
            <a:endParaRPr lang="en-SG" dirty="0"/>
          </a:p>
          <a:p>
            <a:r>
              <a:rPr lang="en-SG" dirty="0"/>
              <a:t>in doing so, Leong has made a series of </a:t>
            </a:r>
            <a:r>
              <a:rPr lang="en-SG" dirty="0">
                <a:solidFill>
                  <a:srgbClr val="FF0000"/>
                </a:solidFill>
              </a:rPr>
              <a:t>choices</a:t>
            </a:r>
            <a:r>
              <a:rPr lang="en-SG" dirty="0"/>
              <a:t> (consciously and otherwise) …</a:t>
            </a:r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418310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interpreting Singapore’s pasts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who and what to include …</a:t>
            </a:r>
          </a:p>
          <a:p>
            <a:endParaRPr lang="en-SG" dirty="0"/>
          </a:p>
          <a:p>
            <a:r>
              <a:rPr lang="en-SG" dirty="0"/>
              <a:t>how to string it together and present it …</a:t>
            </a:r>
          </a:p>
          <a:p>
            <a:endParaRPr lang="en-SG" dirty="0"/>
          </a:p>
          <a:p>
            <a:r>
              <a:rPr lang="en-SG" dirty="0">
                <a:solidFill>
                  <a:srgbClr val="00B050"/>
                </a:solidFill>
              </a:rPr>
              <a:t>calling it ‘</a:t>
            </a:r>
            <a:r>
              <a:rPr lang="en-SG" dirty="0" err="1">
                <a:solidFill>
                  <a:srgbClr val="00B050"/>
                </a:solidFill>
              </a:rPr>
              <a:t>Singapura</a:t>
            </a:r>
            <a:r>
              <a:rPr lang="en-SG" dirty="0">
                <a:solidFill>
                  <a:srgbClr val="00B050"/>
                </a:solidFill>
              </a:rPr>
              <a:t>’ not ‘Singapore’ …</a:t>
            </a:r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50955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SG" dirty="0"/>
              <a:t>interpreting Singapore’s pasts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6821" y="1432370"/>
            <a:ext cx="8229600" cy="4662264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are these choices with or without significance?*</a:t>
            </a:r>
          </a:p>
          <a:p>
            <a:endParaRPr lang="en-SG" dirty="0"/>
          </a:p>
          <a:p>
            <a:r>
              <a:rPr lang="en-SG" dirty="0"/>
              <a:t>if yes, what is it’s significance?</a:t>
            </a:r>
          </a:p>
          <a:p>
            <a:endParaRPr lang="en-SG" dirty="0"/>
          </a:p>
          <a:p>
            <a:r>
              <a:rPr lang="en-SG" dirty="0"/>
              <a:t>importantly, Leong’s emphasises people, events and icons in the more recent past …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Leong’s take reflects scholarly efforts at narrating Singapore’s history …  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5" name="Oval Callout 4"/>
          <p:cNvSpPr/>
          <p:nvPr/>
        </p:nvSpPr>
        <p:spPr>
          <a:xfrm>
            <a:off x="5918123" y="1700808"/>
            <a:ext cx="3240360" cy="158417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dirty="0"/>
              <a:t>and like Leong, you need to muster the courage to make your own </a:t>
            </a:r>
            <a:r>
              <a:rPr lang="en-US" sz="1550" b="1" dirty="0">
                <a:solidFill>
                  <a:srgbClr val="FF0000"/>
                </a:solidFill>
              </a:rPr>
              <a:t>choices</a:t>
            </a:r>
            <a:r>
              <a:rPr lang="en-US" sz="1550" dirty="0"/>
              <a:t> and offer your interpretations …</a:t>
            </a:r>
            <a:endParaRPr lang="en-SG" sz="1550" dirty="0"/>
          </a:p>
        </p:txBody>
      </p:sp>
    </p:spTree>
    <p:extLst>
      <p:ext uri="{BB962C8B-B14F-4D97-AF65-F5344CB8AC3E}">
        <p14:creationId xmlns:p14="http://schemas.microsoft.com/office/powerpoint/2010/main" val="41031847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scholarship on Singapore’s pasts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40000" lnSpcReduction="20000"/>
          </a:bodyPr>
          <a:lstStyle/>
          <a:p>
            <a:endParaRPr lang="en-SG" dirty="0"/>
          </a:p>
          <a:p>
            <a:endParaRPr lang="en-SG" sz="5100" dirty="0"/>
          </a:p>
          <a:p>
            <a:r>
              <a:rPr lang="en-SG" sz="8800" dirty="0"/>
              <a:t>while Leong is being playful (and a bit snarky)...</a:t>
            </a:r>
          </a:p>
          <a:p>
            <a:endParaRPr lang="en-SG" sz="8800" dirty="0"/>
          </a:p>
          <a:p>
            <a:r>
              <a:rPr lang="en-SG" sz="8800" dirty="0"/>
              <a:t>scholarship on Singapore (more seriously) tells a somewhat similar story ...</a:t>
            </a:r>
          </a:p>
          <a:p>
            <a:endParaRPr lang="en-SG" sz="8800" dirty="0"/>
          </a:p>
          <a:p>
            <a:r>
              <a:rPr lang="en-SG" sz="8800" dirty="0"/>
              <a:t>scholars have long emphasised Singapore’s story begins with Raffles arrival in 1819 (</a:t>
            </a:r>
            <a:r>
              <a:rPr lang="en-SG" sz="8800" dirty="0">
                <a:solidFill>
                  <a:srgbClr val="FF0000"/>
                </a:solidFill>
              </a:rPr>
              <a:t>Turnbull</a:t>
            </a:r>
            <a:r>
              <a:rPr lang="en-SG" sz="8800" dirty="0"/>
              <a:t>)…</a:t>
            </a:r>
          </a:p>
          <a:p>
            <a:endParaRPr lang="en-SG" sz="8800" dirty="0"/>
          </a:p>
          <a:p>
            <a:endParaRPr lang="en-SG" sz="8800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76895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scholarship on Singapore’s pasts …</a:t>
            </a:r>
          </a:p>
        </p:txBody>
      </p:sp>
      <p:pic>
        <p:nvPicPr>
          <p:cNvPr id="1026" name="Picture 2" descr="IMG_2392 -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6792"/>
            <a:ext cx="6096000" cy="4886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567084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scholarship on Singapore’s pasts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25000" lnSpcReduction="20000"/>
          </a:bodyPr>
          <a:lstStyle/>
          <a:p>
            <a:endParaRPr lang="en-SG" dirty="0"/>
          </a:p>
          <a:p>
            <a:r>
              <a:rPr lang="en-SG" sz="11200" dirty="0"/>
              <a:t>a group of scholars: </a:t>
            </a:r>
            <a:r>
              <a:rPr lang="en-SG" sz="11200" dirty="0">
                <a:solidFill>
                  <a:srgbClr val="FF0000"/>
                </a:solidFill>
              </a:rPr>
              <a:t>Kwa Chong Guan, Derek Heng and Tan Tai Yong</a:t>
            </a:r>
            <a:r>
              <a:rPr lang="en-SG" sz="11200" dirty="0"/>
              <a:t> offered a new/different/re-interpretation of Singapore’s past in the mid-2000s ...</a:t>
            </a:r>
          </a:p>
          <a:p>
            <a:endParaRPr lang="en-SG" sz="11200" dirty="0"/>
          </a:p>
          <a:p>
            <a:r>
              <a:rPr lang="en-SG" sz="11200" dirty="0"/>
              <a:t>with the addition of </a:t>
            </a:r>
            <a:r>
              <a:rPr lang="en-SG" sz="11200" dirty="0">
                <a:solidFill>
                  <a:srgbClr val="FF0000"/>
                </a:solidFill>
              </a:rPr>
              <a:t>Peter Borschberg</a:t>
            </a:r>
            <a:r>
              <a:rPr lang="en-SG" sz="11200" dirty="0"/>
              <a:t>, a second edition was launched in 2019 (bicentennial) … </a:t>
            </a:r>
          </a:p>
          <a:p>
            <a:endParaRPr lang="en-SG" sz="11200" dirty="0"/>
          </a:p>
          <a:p>
            <a:r>
              <a:rPr lang="en-SG" sz="11200" dirty="0"/>
              <a:t>the difference between </a:t>
            </a:r>
            <a:r>
              <a:rPr lang="en-SG" sz="11200" dirty="0" err="1"/>
              <a:t>Kwa</a:t>
            </a:r>
            <a:r>
              <a:rPr lang="en-SG" sz="11200" dirty="0"/>
              <a:t> and co. and those who came before them …</a:t>
            </a:r>
          </a:p>
          <a:p>
            <a:endParaRPr lang="en-SG" sz="11200" dirty="0"/>
          </a:p>
          <a:p>
            <a:r>
              <a:rPr lang="en-SG" sz="11200" dirty="0"/>
              <a:t>an effort to extend Singapore’s narrative from the last 200 to 700 years …</a:t>
            </a:r>
          </a:p>
          <a:p>
            <a:endParaRPr lang="en-SG" sz="8000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66740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hlinkClick r:id="rId2"/>
              </a:rPr>
            </a:br>
            <a:r>
              <a:rPr lang="en-US" sz="8900" dirty="0"/>
              <a:t>an island …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052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scholarship on Singapore’s pasts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SG" sz="3800" dirty="0"/>
              <a:t>impetus for </a:t>
            </a:r>
            <a:r>
              <a:rPr lang="en-SG" sz="3800" dirty="0" err="1"/>
              <a:t>Kwa</a:t>
            </a:r>
            <a:r>
              <a:rPr lang="en-SG" sz="3800" dirty="0"/>
              <a:t> and co.  ...</a:t>
            </a:r>
          </a:p>
          <a:p>
            <a:endParaRPr lang="en-SG" sz="3800" dirty="0"/>
          </a:p>
          <a:p>
            <a:r>
              <a:rPr lang="en-SG" sz="3800" dirty="0"/>
              <a:t>mainly archaeological sources discovered since the 1980s (John </a:t>
            </a:r>
            <a:r>
              <a:rPr lang="en-SG" sz="3800" dirty="0" err="1"/>
              <a:t>Miksic</a:t>
            </a:r>
            <a:r>
              <a:rPr lang="en-SG" sz="3800" dirty="0"/>
              <a:t>) </a:t>
            </a:r>
            <a:r>
              <a:rPr lang="en-SG" sz="3800" dirty="0">
                <a:solidFill>
                  <a:srgbClr val="FF0000"/>
                </a:solidFill>
              </a:rPr>
              <a:t>Lecture 3 </a:t>
            </a:r>
            <a:r>
              <a:rPr lang="en-SG" sz="3800" dirty="0"/>
              <a:t>…</a:t>
            </a:r>
          </a:p>
          <a:p>
            <a:pPr>
              <a:buNone/>
            </a:pPr>
            <a:endParaRPr lang="en-SG" sz="3800" dirty="0"/>
          </a:p>
          <a:p>
            <a:r>
              <a:rPr lang="en-SG" sz="3800" dirty="0"/>
              <a:t>however, besides using a different type of source, </a:t>
            </a:r>
            <a:r>
              <a:rPr lang="en-SG" sz="3800" dirty="0" err="1"/>
              <a:t>Kwa</a:t>
            </a:r>
            <a:r>
              <a:rPr lang="en-SG" sz="3800" dirty="0"/>
              <a:t> and co.’s interpretation also tell Singapore’s story through an emphasis on people and events …</a:t>
            </a:r>
          </a:p>
          <a:p>
            <a:endParaRPr lang="en-SG" sz="3800" dirty="0"/>
          </a:p>
          <a:p>
            <a:r>
              <a:rPr lang="en-SG" sz="3800" dirty="0"/>
              <a:t>but with a wider regional focus </a:t>
            </a:r>
            <a:r>
              <a:rPr lang="en-SG" sz="3800" dirty="0">
                <a:solidFill>
                  <a:srgbClr val="FF0000"/>
                </a:solidFill>
              </a:rPr>
              <a:t>Lectures 2 and 3 </a:t>
            </a:r>
            <a:r>
              <a:rPr lang="en-SG" sz="3800" dirty="0"/>
              <a:t>...</a:t>
            </a:r>
          </a:p>
          <a:p>
            <a:endParaRPr lang="en-SG" sz="38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948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7691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imagining Singapore’s past/s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imagining Singapore’s past (playfully, seriously, </a:t>
            </a:r>
            <a:r>
              <a:rPr lang="en-SG" dirty="0" err="1"/>
              <a:t>comedically</a:t>
            </a:r>
            <a:r>
              <a:rPr lang="en-SG" dirty="0"/>
              <a:t>, politically etc.) …</a:t>
            </a:r>
          </a:p>
          <a:p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historically imagining </a:t>
            </a:r>
            <a:r>
              <a:rPr lang="en-SG" dirty="0"/>
              <a:t>Singapore’s past (Tutorial 1) …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this module (present manifestation)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SG" sz="3800" dirty="0"/>
          </a:p>
          <a:p>
            <a:r>
              <a:rPr lang="en-SG" sz="4000" dirty="0"/>
              <a:t>historically imagining Singapore’s past …</a:t>
            </a:r>
          </a:p>
          <a:p>
            <a:endParaRPr lang="en-SG" sz="4000" dirty="0"/>
          </a:p>
          <a:p>
            <a:r>
              <a:rPr lang="en-SG" sz="4000" dirty="0"/>
              <a:t>as part of a larger </a:t>
            </a:r>
            <a:r>
              <a:rPr lang="en-SG" sz="4000" dirty="0">
                <a:hlinkClick r:id="rId2"/>
              </a:rPr>
              <a:t>global unfolding </a:t>
            </a:r>
            <a:r>
              <a:rPr lang="en-SG" sz="4000" dirty="0"/>
              <a:t>(cosmological, geological and human) ...</a:t>
            </a:r>
          </a:p>
          <a:p>
            <a:endParaRPr lang="en-US" sz="40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83814"/>
          </a:xfrm>
        </p:spPr>
        <p:txBody>
          <a:bodyPr>
            <a:normAutofit fontScale="90000"/>
          </a:bodyPr>
          <a:lstStyle/>
          <a:p>
            <a:r>
              <a:rPr lang="en-SG" dirty="0"/>
              <a:t>this module (present manifestation)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sz="3800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2" descr="https://s-media-cache-ak0.pinimg.com/originals/38/ff/30/38ff30c59b16e2ad197b8a1b2b9b8f4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68760"/>
            <a:ext cx="5218709" cy="5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0613115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this module (present manifestation)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SG" sz="3800" dirty="0"/>
          </a:p>
          <a:p>
            <a:r>
              <a:rPr lang="en-SG" sz="4000" dirty="0"/>
              <a:t>briefly go beyond the region …</a:t>
            </a:r>
          </a:p>
          <a:p>
            <a:pPr marL="0" indent="0">
              <a:buNone/>
            </a:pPr>
            <a:endParaRPr lang="en-SG" sz="4000" dirty="0"/>
          </a:p>
          <a:p>
            <a:r>
              <a:rPr lang="en-SG" sz="4000" dirty="0"/>
              <a:t>beyond human linked efforts and effects (like trade and religion) …</a:t>
            </a:r>
          </a:p>
          <a:p>
            <a:endParaRPr lang="en-SG" sz="4000" dirty="0"/>
          </a:p>
          <a:p>
            <a:r>
              <a:rPr lang="en-SG" sz="4000" dirty="0"/>
              <a:t>and bring in wider forces …</a:t>
            </a:r>
          </a:p>
          <a:p>
            <a:pPr marL="0" indent="0">
              <a:buNone/>
            </a:pPr>
            <a:endParaRPr lang="en-SG" sz="3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we want to make some </a:t>
            </a:r>
            <a:r>
              <a:rPr lang="en-SG" dirty="0">
                <a:solidFill>
                  <a:srgbClr val="FF0000"/>
                </a:solidFill>
              </a:rPr>
              <a:t>guesses</a:t>
            </a:r>
            <a:r>
              <a:rPr lang="en-SG" dirty="0"/>
              <a:t> about the geological story of this island ...</a:t>
            </a:r>
          </a:p>
          <a:p>
            <a:endParaRPr lang="en-SG" dirty="0"/>
          </a:p>
          <a:p>
            <a:r>
              <a:rPr lang="en-SG" dirty="0"/>
              <a:t>has </a:t>
            </a:r>
            <a:r>
              <a:rPr lang="en-SG" dirty="0">
                <a:solidFill>
                  <a:srgbClr val="FF0000"/>
                </a:solidFill>
              </a:rPr>
              <a:t>it</a:t>
            </a:r>
            <a:r>
              <a:rPr lang="en-SG" dirty="0"/>
              <a:t> </a:t>
            </a:r>
            <a:r>
              <a:rPr lang="en-SG" dirty="0">
                <a:solidFill>
                  <a:srgbClr val="FF0000"/>
                </a:solidFill>
              </a:rPr>
              <a:t>always been around </a:t>
            </a:r>
            <a:r>
              <a:rPr lang="en-SG" dirty="0"/>
              <a:t>?</a:t>
            </a:r>
          </a:p>
          <a:p>
            <a:endParaRPr lang="en-SG" dirty="0"/>
          </a:p>
          <a:p>
            <a:r>
              <a:rPr lang="en-SG" dirty="0"/>
              <a:t>has any commentator (Leong and Lee) you encountered today  ...</a:t>
            </a:r>
          </a:p>
          <a:p>
            <a:endParaRPr lang="en-SG" dirty="0"/>
          </a:p>
          <a:p>
            <a:r>
              <a:rPr lang="en-SG" b="1" dirty="0">
                <a:solidFill>
                  <a:srgbClr val="0070C0"/>
                </a:solidFill>
              </a:rPr>
              <a:t>pondered this matter, or raised this question?*</a:t>
            </a:r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why do we </a:t>
            </a:r>
            <a:r>
              <a:rPr lang="en-SG" sz="7800" dirty="0">
                <a:solidFill>
                  <a:srgbClr val="FF0000"/>
                </a:solidFill>
              </a:rPr>
              <a:t>not</a:t>
            </a:r>
            <a:r>
              <a:rPr lang="en-SG" dirty="0"/>
              <a:t> question our geological context?</a:t>
            </a:r>
          </a:p>
          <a:p>
            <a:endParaRPr lang="en-SG" dirty="0"/>
          </a:p>
          <a:p>
            <a:r>
              <a:rPr lang="en-SG" dirty="0"/>
              <a:t>islands in the region have disappeared in the last 150 -200 years ...</a:t>
            </a:r>
          </a:p>
          <a:p>
            <a:endParaRPr lang="en-US" dirty="0"/>
          </a:p>
          <a:p>
            <a:r>
              <a:rPr lang="en-US" dirty="0"/>
              <a:t>April 1815 … </a:t>
            </a:r>
            <a:r>
              <a:rPr lang="en-US" dirty="0" err="1"/>
              <a:t>Tambora</a:t>
            </a:r>
            <a:r>
              <a:rPr lang="en-US" dirty="0"/>
              <a:t> quake …</a:t>
            </a:r>
            <a:endParaRPr lang="en-SG" dirty="0"/>
          </a:p>
          <a:p>
            <a:endParaRPr lang="en-US" dirty="0"/>
          </a:p>
          <a:p>
            <a:r>
              <a:rPr lang="en-US" dirty="0"/>
              <a:t>August 1883 … Krakatoa quake …</a:t>
            </a: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954"/>
            <a:ext cx="8229600" cy="1143000"/>
          </a:xfrm>
        </p:spPr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pic>
        <p:nvPicPr>
          <p:cNvPr id="1028" name="Picture 4" descr="Picture">
            <a:extLst>
              <a:ext uri="{FF2B5EF4-FFF2-40B4-BE49-F238E27FC236}">
                <a16:creationId xmlns:a16="http://schemas.microsoft.com/office/drawing/2014/main" id="{8FE62FA5-6355-437B-9A19-5E033E298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99781"/>
            <a:ext cx="7808786" cy="55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9485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8326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5800" dirty="0"/>
              <a:t>“Both countries need to be open with each other...keep in mind Singapore will always be there and we (Malaysia) will always be here…we have to find ways … of living together because geography doesn’t change”.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	         </a:t>
            </a:r>
            <a:r>
              <a:rPr lang="en-US" sz="4600" dirty="0"/>
              <a:t>Chandra Muzaffar, </a:t>
            </a:r>
            <a:r>
              <a:rPr lang="en-US" sz="4600" dirty="0">
                <a:hlinkClick r:id="rId2"/>
              </a:rPr>
              <a:t>26 December 2018</a:t>
            </a:r>
            <a:endParaRPr lang="en-SG" sz="5700" dirty="0"/>
          </a:p>
          <a:p>
            <a:pPr marL="0" indent="0">
              <a:buNone/>
            </a:pPr>
            <a:endParaRPr lang="en-SG" sz="3800" dirty="0"/>
          </a:p>
          <a:p>
            <a:endParaRPr lang="en-SG" sz="38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1062925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SG" dirty="0"/>
          </a:p>
          <a:p>
            <a:r>
              <a:rPr lang="en-SG" dirty="0"/>
              <a:t>and just as geological formations come into being ...</a:t>
            </a:r>
          </a:p>
          <a:p>
            <a:endParaRPr lang="en-SG" dirty="0"/>
          </a:p>
          <a:p>
            <a:r>
              <a:rPr lang="en-SG" dirty="0"/>
              <a:t>they can also fade away/disappear/morph/ etc ...</a:t>
            </a:r>
          </a:p>
          <a:p>
            <a:endParaRPr lang="en-US" dirty="0"/>
          </a:p>
          <a:p>
            <a:r>
              <a:rPr lang="en-US" dirty="0"/>
              <a:t>‘Singapore’ is clearly not immune to such forces …</a:t>
            </a:r>
          </a:p>
          <a:p>
            <a:endParaRPr lang="en-US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9246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G" dirty="0"/>
              <a:t>the earth/environment/cosmos is far from static ...</a:t>
            </a:r>
          </a:p>
          <a:p>
            <a:endParaRPr lang="en-SG" dirty="0"/>
          </a:p>
          <a:p>
            <a:r>
              <a:rPr lang="en-SG" dirty="0"/>
              <a:t>maybe not quite “alive” in a literal or immediately observable sense ...</a:t>
            </a:r>
          </a:p>
          <a:p>
            <a:endParaRPr lang="en-SG" dirty="0"/>
          </a:p>
          <a:p>
            <a:r>
              <a:rPr lang="en-SG" dirty="0"/>
              <a:t>it surely continues to be in a state of flux ...</a:t>
            </a:r>
          </a:p>
          <a:p>
            <a:endParaRPr lang="en-SG" dirty="0"/>
          </a:p>
          <a:p>
            <a:r>
              <a:rPr lang="en-SG" dirty="0"/>
              <a:t>and needs to be thought about as anything but unchanging ...</a:t>
            </a:r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9733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an island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SG" dirty="0"/>
          </a:p>
          <a:p>
            <a:r>
              <a:rPr lang="en-SG" dirty="0"/>
              <a:t>cycles of warming and cooling ...</a:t>
            </a:r>
          </a:p>
          <a:p>
            <a:endParaRPr lang="en-SG" dirty="0"/>
          </a:p>
          <a:p>
            <a:r>
              <a:rPr lang="en-SG" dirty="0"/>
              <a:t>tectonic movement ...</a:t>
            </a:r>
          </a:p>
          <a:p>
            <a:endParaRPr lang="en-SG" dirty="0"/>
          </a:p>
          <a:p>
            <a:r>
              <a:rPr lang="en-SG" dirty="0"/>
              <a:t>cosmological events ...</a:t>
            </a:r>
          </a:p>
          <a:p>
            <a:endParaRPr lang="en-SG" dirty="0"/>
          </a:p>
          <a:p>
            <a:r>
              <a:rPr lang="en-SG" dirty="0"/>
              <a:t>have, among other things, shaped the geological story of this planet (and with it, </a:t>
            </a:r>
            <a:r>
              <a:rPr lang="en-SG" dirty="0">
                <a:solidFill>
                  <a:srgbClr val="FF0000"/>
                </a:solidFill>
              </a:rPr>
              <a:t>‘Singapore’</a:t>
            </a:r>
            <a:r>
              <a:rPr lang="en-SG" dirty="0"/>
              <a:t>) ...</a:t>
            </a:r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sz="4400" dirty="0"/>
              <a:t>so let’s roll back the years ...</a:t>
            </a:r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watch</a:t>
            </a:r>
            <a:r>
              <a:rPr lang="en-US" dirty="0">
                <a:solidFill>
                  <a:srgbClr val="0070C0"/>
                </a:solidFill>
              </a:rPr>
              <a:t> …</a:t>
            </a:r>
            <a:endParaRPr lang="en-SG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pic>
        <p:nvPicPr>
          <p:cNvPr id="38916" name="Picture 4" descr="The location of Earth’s continents at various times between 225 million years ago and the present.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40768"/>
            <a:ext cx="7787640" cy="500634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watch …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931328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watch …           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2235034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7638"/>
            <a:ext cx="8168640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4751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8" y="1340768"/>
            <a:ext cx="8363224" cy="51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task for today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SG" dirty="0"/>
              <a:t>we want to make some </a:t>
            </a:r>
            <a:r>
              <a:rPr lang="en-SG" dirty="0">
                <a:solidFill>
                  <a:srgbClr val="FF0000"/>
                </a:solidFill>
              </a:rPr>
              <a:t>guesses</a:t>
            </a:r>
            <a:r>
              <a:rPr lang="en-SG" dirty="0"/>
              <a:t> about the geological story of this island ...</a:t>
            </a:r>
          </a:p>
          <a:p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has it always been around ?</a:t>
            </a:r>
          </a:p>
          <a:p>
            <a:endParaRPr lang="en-SG" dirty="0"/>
          </a:p>
          <a:p>
            <a:r>
              <a:rPr lang="en-SG" dirty="0"/>
              <a:t>has any commentator ...</a:t>
            </a:r>
          </a:p>
          <a:p>
            <a:endParaRPr lang="en-SG" dirty="0"/>
          </a:p>
          <a:p>
            <a:r>
              <a:rPr lang="en-SG" b="1" dirty="0">
                <a:solidFill>
                  <a:srgbClr val="0070C0"/>
                </a:solidFill>
              </a:rPr>
              <a:t>pondered this matter, or raised this question?*</a:t>
            </a:r>
          </a:p>
          <a:p>
            <a:pPr>
              <a:buNone/>
            </a:pPr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41838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62880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latin typeface="Times New Roman" panose="02020603050405020304" pitchFamily="18" charset="0"/>
              </a:rPr>
              <a:t>long-term sea level change, as opposed to tidal or seasonal changes, may be attributed to at least three groups of observable causes, that is:</a:t>
            </a:r>
          </a:p>
          <a:p>
            <a:r>
              <a:rPr lang="en-SG" sz="3200" dirty="0">
                <a:latin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arenBoth"/>
            </a:pPr>
            <a:r>
              <a:rPr lang="en-SG" sz="3200" dirty="0">
                <a:latin typeface="Times New Roman" panose="02020603050405020304" pitchFamily="18" charset="0"/>
              </a:rPr>
              <a:t>change of the water volume in the oceans</a:t>
            </a:r>
          </a:p>
          <a:p>
            <a:pPr marL="342900" indent="-342900">
              <a:buAutoNum type="arabicParenBoth"/>
            </a:pPr>
            <a:endParaRPr lang="en-SG" sz="3200" dirty="0">
              <a:latin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SG" sz="3200" dirty="0">
                <a:latin typeface="Times New Roman" panose="02020603050405020304" pitchFamily="18" charset="0"/>
              </a:rPr>
              <a:t>change in the volume of the ocean basins</a:t>
            </a:r>
          </a:p>
          <a:p>
            <a:pPr marL="342900" indent="-342900">
              <a:buAutoNum type="arabicParenBoth"/>
            </a:pPr>
            <a:endParaRPr lang="en-SG" sz="3200" dirty="0">
              <a:latin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SG" sz="3200" dirty="0">
                <a:latin typeface="Times New Roman" panose="02020603050405020304" pitchFamily="18" charset="0"/>
              </a:rPr>
              <a:t>human activities*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2863747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268760"/>
            <a:ext cx="8435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SG" sz="2400" dirty="0">
              <a:latin typeface="Times New Roman" panose="02020603050405020304" pitchFamily="18" charset="0"/>
            </a:endParaRPr>
          </a:p>
          <a:p>
            <a:endParaRPr lang="en-SG" sz="2400" dirty="0">
              <a:latin typeface="Times New Roman" panose="02020603050405020304" pitchFamily="18" charset="0"/>
            </a:endParaRPr>
          </a:p>
          <a:p>
            <a:endParaRPr lang="en-SG" sz="2400" dirty="0">
              <a:latin typeface="Times New Roman" panose="02020603050405020304" pitchFamily="18" charset="0"/>
            </a:endParaRPr>
          </a:p>
          <a:p>
            <a:r>
              <a:rPr lang="en-SG" sz="3200" dirty="0">
                <a:latin typeface="Times New Roman" panose="02020603050405020304" pitchFamily="18" charset="0"/>
              </a:rPr>
              <a:t>glacial factor: during glacial periods water was extracted from the sea to develop glaciers …</a:t>
            </a:r>
          </a:p>
          <a:p>
            <a:endParaRPr lang="en-SG" sz="3200" dirty="0">
              <a:latin typeface="Times New Roman" panose="02020603050405020304" pitchFamily="18" charset="0"/>
            </a:endParaRPr>
          </a:p>
          <a:p>
            <a:endParaRPr lang="en-SG" sz="3200" dirty="0">
              <a:latin typeface="Times New Roman" panose="02020603050405020304" pitchFamily="18" charset="0"/>
            </a:endParaRPr>
          </a:p>
          <a:p>
            <a:r>
              <a:rPr lang="en-SG" sz="3200" dirty="0">
                <a:latin typeface="Times New Roman" panose="02020603050405020304" pitchFamily="18" charset="0"/>
              </a:rPr>
              <a:t>meltwater from the glaciers returned to the sea during warm interglacial periods …</a:t>
            </a:r>
          </a:p>
          <a:p>
            <a:endParaRPr lang="en-SG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8966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1905"/>
            <a:ext cx="7620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33456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0114" name="Picture 2" descr="Related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772816"/>
            <a:ext cx="7509510" cy="3672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009747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268760"/>
            <a:ext cx="84352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SG" sz="2400" dirty="0">
              <a:latin typeface="Times New Roman" panose="02020603050405020304" pitchFamily="18" charset="0"/>
            </a:endParaRPr>
          </a:p>
          <a:p>
            <a:r>
              <a:rPr lang="en-SG" sz="3200" dirty="0">
                <a:latin typeface="Times New Roman" panose="02020603050405020304" pitchFamily="18" charset="0"/>
              </a:rPr>
              <a:t>during the Quaternary Era (last 1.8 million</a:t>
            </a:r>
          </a:p>
          <a:p>
            <a:r>
              <a:rPr lang="en-SG" sz="3200" dirty="0">
                <a:latin typeface="Times New Roman" panose="02020603050405020304" pitchFamily="18" charset="0"/>
              </a:rPr>
              <a:t>years of Earth's history) …</a:t>
            </a:r>
          </a:p>
          <a:p>
            <a:endParaRPr lang="en-SG" sz="3200" dirty="0">
              <a:latin typeface="Times New Roman" panose="02020603050405020304" pitchFamily="18" charset="0"/>
            </a:endParaRPr>
          </a:p>
          <a:p>
            <a:r>
              <a:rPr lang="en-SG" sz="3200" dirty="0">
                <a:latin typeface="Times New Roman" panose="02020603050405020304" pitchFamily="18" charset="0"/>
              </a:rPr>
              <a:t>many glacial and interglacial intervals had alternated</a:t>
            </a:r>
          </a:p>
          <a:p>
            <a:r>
              <a:rPr lang="en-SG" sz="3200" dirty="0">
                <a:latin typeface="Times New Roman" panose="02020603050405020304" pitchFamily="18" charset="0"/>
              </a:rPr>
              <a:t>resulting in lowering and raising sea levels … </a:t>
            </a:r>
          </a:p>
          <a:p>
            <a:endParaRPr lang="en-SG" sz="3200" dirty="0">
              <a:latin typeface="Times New Roman" panose="02020603050405020304" pitchFamily="18" charset="0"/>
            </a:endParaRPr>
          </a:p>
          <a:p>
            <a:r>
              <a:rPr lang="en-SG" sz="3200" dirty="0">
                <a:latin typeface="Times New Roman" panose="02020603050405020304" pitchFamily="18" charset="0"/>
              </a:rPr>
              <a:t>perhaps </a:t>
            </a: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as low as 130 m below </a:t>
            </a:r>
            <a:r>
              <a:rPr lang="en-SG" sz="3200" dirty="0">
                <a:latin typeface="Times New Roman" panose="02020603050405020304" pitchFamily="18" charset="0"/>
              </a:rPr>
              <a:t>and …</a:t>
            </a:r>
          </a:p>
          <a:p>
            <a:endParaRPr lang="en-SG" sz="3200" dirty="0">
              <a:latin typeface="Times New Roman" panose="02020603050405020304" pitchFamily="18" charset="0"/>
            </a:endParaRPr>
          </a:p>
          <a:p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</a:rPr>
              <a:t>as high as 30 m above </a:t>
            </a:r>
            <a:r>
              <a:rPr lang="en-SG" sz="3200" dirty="0">
                <a:latin typeface="Times New Roman" panose="02020603050405020304" pitchFamily="18" charset="0"/>
              </a:rPr>
              <a:t>present sea level …</a:t>
            </a: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0725929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40768"/>
            <a:ext cx="76200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609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44824"/>
            <a:ext cx="91440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5664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in lieu of a conclusion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geological past of </a:t>
            </a:r>
            <a:r>
              <a:rPr lang="en-SG" dirty="0">
                <a:solidFill>
                  <a:srgbClr val="0070C0"/>
                </a:solidFill>
              </a:rPr>
              <a:t>1°09’N and 1°29’N, and, 103° 38’E and 104° 06’E </a:t>
            </a:r>
            <a:r>
              <a:rPr lang="en-SG" dirty="0"/>
              <a:t>…</a:t>
            </a:r>
          </a:p>
          <a:p>
            <a:endParaRPr lang="en-SG" dirty="0">
              <a:solidFill>
                <a:srgbClr val="0070C0"/>
              </a:solidFill>
            </a:endParaRPr>
          </a:p>
          <a:p>
            <a:r>
              <a:rPr lang="en-US" dirty="0"/>
              <a:t>is very much connected to a much larger unfolding …</a:t>
            </a:r>
            <a:endParaRPr lang="en-SG" dirty="0"/>
          </a:p>
          <a:p>
            <a:endParaRPr lang="en-SG" dirty="0"/>
          </a:p>
          <a:p>
            <a:r>
              <a:rPr lang="en-SG" dirty="0"/>
              <a:t>but it remains part of </a:t>
            </a:r>
            <a:r>
              <a:rPr lang="en-SG" dirty="0">
                <a:solidFill>
                  <a:srgbClr val="0070C0"/>
                </a:solidFill>
              </a:rPr>
              <a:t>1°09’N and 1°29’N, and, 103° 38’E and 104° 06’E </a:t>
            </a:r>
            <a:r>
              <a:rPr lang="en-SG" dirty="0"/>
              <a:t>‘s story …</a:t>
            </a:r>
          </a:p>
        </p:txBody>
      </p:sp>
    </p:spTree>
    <p:extLst>
      <p:ext uri="{BB962C8B-B14F-4D97-AF65-F5344CB8AC3E}">
        <p14:creationId xmlns:p14="http://schemas.microsoft.com/office/powerpoint/2010/main" val="36419035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in lieu of a conclusion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it is a story that needs to be integrated into histories of ‘Singapore’ …</a:t>
            </a:r>
          </a:p>
          <a:p>
            <a:endParaRPr lang="en-US" dirty="0"/>
          </a:p>
          <a:p>
            <a:r>
              <a:rPr lang="en-US" dirty="0"/>
              <a:t>as there is more to these histories than human activity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36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01269"/>
            <a:ext cx="8229600" cy="5141168"/>
          </a:xfrm>
        </p:spPr>
        <p:txBody>
          <a:bodyPr>
            <a:normAutofit/>
          </a:bodyPr>
          <a:lstStyle/>
          <a:p>
            <a:r>
              <a:rPr lang="en-SG" dirty="0"/>
              <a:t>how old is ‘Singapore’?*</a:t>
            </a:r>
          </a:p>
          <a:p>
            <a:endParaRPr lang="en-SG" dirty="0"/>
          </a:p>
          <a:p>
            <a:r>
              <a:rPr lang="en-SG" dirty="0"/>
              <a:t>57 + years …</a:t>
            </a:r>
          </a:p>
          <a:p>
            <a:r>
              <a:rPr lang="en-US" dirty="0"/>
              <a:t>203 years (LHL speech) …</a:t>
            </a:r>
          </a:p>
          <a:p>
            <a:r>
              <a:rPr lang="en-US" dirty="0"/>
              <a:t>700 + years …</a:t>
            </a:r>
          </a:p>
          <a:p>
            <a:r>
              <a:rPr lang="en-US" dirty="0"/>
              <a:t>1000 years …</a:t>
            </a:r>
          </a:p>
          <a:p>
            <a:r>
              <a:rPr lang="en-US" dirty="0"/>
              <a:t>8500 years …</a:t>
            </a:r>
          </a:p>
          <a:p>
            <a:r>
              <a:rPr lang="en-US" dirty="0">
                <a:solidFill>
                  <a:srgbClr val="FF0000"/>
                </a:solidFill>
              </a:rPr>
              <a:t>it depends …</a:t>
            </a:r>
            <a:endParaRPr lang="en-SG" dirty="0">
              <a:solidFill>
                <a:srgbClr val="FF0000"/>
              </a:solidFill>
            </a:endParaRP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704900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lieu of an introduction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dirty="0"/>
              <a:t>since we (human beings) acquired the ability to </a:t>
            </a:r>
            <a:r>
              <a:rPr lang="en-SG" sz="4800" dirty="0">
                <a:solidFill>
                  <a:srgbClr val="FF0000"/>
                </a:solidFill>
              </a:rPr>
              <a:t>communicate</a:t>
            </a:r>
            <a:r>
              <a:rPr lang="en-SG" sz="4800" dirty="0"/>
              <a:t> (even before language)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8326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5800" dirty="0"/>
              <a:t>“Both countries need to be open with each other...keep in mind Singapore </a:t>
            </a:r>
            <a:r>
              <a:rPr lang="en-US" sz="5800" dirty="0">
                <a:solidFill>
                  <a:srgbClr val="0070C0"/>
                </a:solidFill>
              </a:rPr>
              <a:t>will always be there </a:t>
            </a:r>
            <a:r>
              <a:rPr lang="en-US" sz="5800" dirty="0"/>
              <a:t>and </a:t>
            </a:r>
            <a:r>
              <a:rPr lang="en-US" sz="5800" dirty="0">
                <a:solidFill>
                  <a:srgbClr val="0070C0"/>
                </a:solidFill>
              </a:rPr>
              <a:t>we will always be here</a:t>
            </a:r>
            <a:r>
              <a:rPr lang="en-US" sz="5800" dirty="0"/>
              <a:t>…we have to find ways … of living together </a:t>
            </a:r>
            <a:r>
              <a:rPr lang="en-US" sz="5800" b="1" dirty="0">
                <a:solidFill>
                  <a:srgbClr val="FF0000"/>
                </a:solidFill>
              </a:rPr>
              <a:t>because geography doesn’t change</a:t>
            </a:r>
            <a:r>
              <a:rPr lang="en-US" sz="5800" b="1" dirty="0"/>
              <a:t>”</a:t>
            </a:r>
            <a:r>
              <a:rPr lang="en-US" sz="5800" dirty="0"/>
              <a:t>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	         </a:t>
            </a:r>
            <a:r>
              <a:rPr lang="en-US" sz="4600" dirty="0"/>
              <a:t>Chandra Muzaffar, </a:t>
            </a:r>
            <a:r>
              <a:rPr lang="en-US" sz="4600" dirty="0">
                <a:hlinkClick r:id="rId2"/>
              </a:rPr>
              <a:t>26 December 2018</a:t>
            </a:r>
            <a:endParaRPr lang="en-SG" sz="5700" dirty="0"/>
          </a:p>
          <a:p>
            <a:pPr marL="0" indent="0">
              <a:buNone/>
            </a:pPr>
            <a:endParaRPr lang="en-SG" sz="3800" dirty="0"/>
          </a:p>
          <a:p>
            <a:endParaRPr lang="en-SG" sz="38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38465047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in lieu of a conclusion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next week …  </a:t>
            </a:r>
            <a:endParaRPr lang="en-SG" dirty="0">
              <a:solidFill>
                <a:srgbClr val="0070C0"/>
              </a:solidFill>
            </a:endParaRPr>
          </a:p>
          <a:p>
            <a:endParaRPr lang="en-SG" dirty="0"/>
          </a:p>
          <a:p>
            <a:r>
              <a:rPr lang="en-SG" dirty="0"/>
              <a:t>we commence </a:t>
            </a:r>
            <a:r>
              <a:rPr lang="en-SG" dirty="0">
                <a:solidFill>
                  <a:srgbClr val="FF0000"/>
                </a:solidFill>
              </a:rPr>
              <a:t>a history of human activity </a:t>
            </a:r>
            <a:r>
              <a:rPr lang="en-SG" dirty="0"/>
              <a:t>in the areas surrounding </a:t>
            </a:r>
            <a:r>
              <a:rPr lang="en-SG" dirty="0">
                <a:solidFill>
                  <a:srgbClr val="0070C0"/>
                </a:solidFill>
              </a:rPr>
              <a:t>1°09’N and 1°29’N, and, 103° 38’E and 104° 06’E </a:t>
            </a:r>
            <a:r>
              <a:rPr lang="en-SG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932524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06" y="-155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sz="3600" dirty="0"/>
              <a:t>a geological, biological and cultural unfolding </a:t>
            </a:r>
            <a:r>
              <a:rPr lang="en-SG" dirty="0"/>
              <a:t>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96752"/>
            <a:ext cx="7086600" cy="542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1647411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Question and </a:t>
            </a:r>
            <a:r>
              <a:rPr lang="en-US" sz="40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9694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 lieu of an introduction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5400" dirty="0"/>
              <a:t>we have been having </a:t>
            </a:r>
            <a:r>
              <a:rPr lang="en-SG" sz="5400" dirty="0">
                <a:solidFill>
                  <a:srgbClr val="FF0000"/>
                </a:solidFill>
              </a:rPr>
              <a:t>conversations</a:t>
            </a:r>
            <a:r>
              <a:rPr lang="en-SG" sz="5400" dirty="0"/>
              <a:t>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SG" dirty="0"/>
              <a:t>in lieu of an introduction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40309"/>
            <a:ext cx="8229600" cy="5328592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8000" dirty="0"/>
              <a:t>conversations about </a:t>
            </a:r>
          </a:p>
          <a:p>
            <a:pPr algn="ctr">
              <a:buNone/>
            </a:pPr>
            <a:r>
              <a:rPr lang="en-SG" sz="8000" dirty="0"/>
              <a:t>the cosmos, </a:t>
            </a:r>
          </a:p>
          <a:p>
            <a:pPr algn="ctr">
              <a:buNone/>
            </a:pPr>
            <a:r>
              <a:rPr lang="en-SG" sz="8000" dirty="0"/>
              <a:t>the planet,</a:t>
            </a:r>
          </a:p>
          <a:p>
            <a:pPr algn="ctr">
              <a:buNone/>
            </a:pPr>
            <a:r>
              <a:rPr lang="en-SG" sz="8000" dirty="0"/>
              <a:t>the weather, </a:t>
            </a:r>
          </a:p>
          <a:p>
            <a:pPr algn="ctr">
              <a:buNone/>
            </a:pPr>
            <a:r>
              <a:rPr lang="en-SG" sz="8000" dirty="0"/>
              <a:t>our observations, </a:t>
            </a:r>
          </a:p>
          <a:p>
            <a:pPr algn="ctr">
              <a:buNone/>
            </a:pPr>
            <a:r>
              <a:rPr lang="en-SG" sz="8000" dirty="0"/>
              <a:t>our feelings, </a:t>
            </a:r>
          </a:p>
          <a:p>
            <a:pPr algn="ctr">
              <a:buNone/>
            </a:pPr>
            <a:r>
              <a:rPr lang="en-SG" sz="8000" dirty="0"/>
              <a:t>our actions, </a:t>
            </a:r>
          </a:p>
          <a:p>
            <a:pPr algn="ctr">
              <a:buNone/>
            </a:pPr>
            <a:r>
              <a:rPr lang="en-SG" sz="8000" dirty="0"/>
              <a:t>our similarities,</a:t>
            </a:r>
          </a:p>
          <a:p>
            <a:pPr algn="ctr">
              <a:buNone/>
            </a:pPr>
            <a:r>
              <a:rPr lang="en-SG" sz="8000" dirty="0"/>
              <a:t>our differences </a:t>
            </a:r>
          </a:p>
          <a:p>
            <a:pPr algn="ctr">
              <a:buNone/>
            </a:pPr>
            <a:r>
              <a:rPr lang="en-SG" sz="8000" dirty="0"/>
              <a:t>etc. …</a:t>
            </a:r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this module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6000" dirty="0"/>
              <a:t>welcome to </a:t>
            </a:r>
          </a:p>
          <a:p>
            <a:pPr algn="ctr">
              <a:buNone/>
            </a:pPr>
            <a:r>
              <a:rPr lang="en-SG" sz="6000" dirty="0">
                <a:solidFill>
                  <a:srgbClr val="FF0000"/>
                </a:solidFill>
              </a:rPr>
              <a:t>human conversations </a:t>
            </a:r>
            <a:r>
              <a:rPr lang="en-SG" sz="6000" dirty="0"/>
              <a:t>…</a:t>
            </a:r>
          </a:p>
          <a:p>
            <a:pPr>
              <a:buNone/>
            </a:pPr>
            <a:endParaRPr lang="en-SG" sz="4000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1526</Words>
  <Application>Microsoft Office PowerPoint</Application>
  <PresentationFormat>On-screen Show (4:3)</PresentationFormat>
  <Paragraphs>392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Times New Roman</vt:lpstr>
      <vt:lpstr>Office Theme</vt:lpstr>
      <vt:lpstr> listen … </vt:lpstr>
      <vt:lpstr>GES1011/GESS1009</vt:lpstr>
      <vt:lpstr> an island … </vt:lpstr>
      <vt:lpstr>PowerPoint Presentation</vt:lpstr>
      <vt:lpstr>task for today ...</vt:lpstr>
      <vt:lpstr>in lieu of an introduction …</vt:lpstr>
      <vt:lpstr>in lieu of an introduction …</vt:lpstr>
      <vt:lpstr>in lieu of an introduction …</vt:lpstr>
      <vt:lpstr>this module …</vt:lpstr>
      <vt:lpstr>this module …</vt:lpstr>
      <vt:lpstr>this module…</vt:lpstr>
      <vt:lpstr>this module…</vt:lpstr>
      <vt:lpstr>this module…</vt:lpstr>
      <vt:lpstr>this module…</vt:lpstr>
      <vt:lpstr>this module*…</vt:lpstr>
      <vt:lpstr>this module…</vt:lpstr>
      <vt:lpstr>Question and Answer</vt:lpstr>
      <vt:lpstr>Question and Response</vt:lpstr>
      <vt:lpstr>this module …</vt:lpstr>
      <vt:lpstr>this module …</vt:lpstr>
      <vt:lpstr>this module …</vt:lpstr>
      <vt:lpstr>this module …</vt:lpstr>
      <vt:lpstr>this module …</vt:lpstr>
      <vt:lpstr>interpreting Singapore’s past …</vt:lpstr>
      <vt:lpstr>interpreting Singapore’s pasts …</vt:lpstr>
      <vt:lpstr>interpreting Singapore’s pasts …</vt:lpstr>
      <vt:lpstr>scholarship on Singapore’s pasts …</vt:lpstr>
      <vt:lpstr>scholarship on Singapore’s pasts …</vt:lpstr>
      <vt:lpstr>scholarship on Singapore’s pasts …</vt:lpstr>
      <vt:lpstr>scholarship on Singapore’s pasts …</vt:lpstr>
      <vt:lpstr>Question and Response</vt:lpstr>
      <vt:lpstr>this module …</vt:lpstr>
      <vt:lpstr>this module …</vt:lpstr>
      <vt:lpstr>this module (present manifestation) …</vt:lpstr>
      <vt:lpstr>this module (present manifestation) …</vt:lpstr>
      <vt:lpstr>this module (present manifestation) …</vt:lpstr>
      <vt:lpstr>an island ...</vt:lpstr>
      <vt:lpstr>an island ...</vt:lpstr>
      <vt:lpstr>an island ...</vt:lpstr>
      <vt:lpstr>an island ...</vt:lpstr>
      <vt:lpstr>an island ...</vt:lpstr>
      <vt:lpstr>an island ...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a geological unfolding …</vt:lpstr>
      <vt:lpstr>in lieu of a conclusion …</vt:lpstr>
      <vt:lpstr>in lieu of a conclusion …</vt:lpstr>
      <vt:lpstr>this module …</vt:lpstr>
      <vt:lpstr>PowerPoint Presentation</vt:lpstr>
      <vt:lpstr>in lieu of a conclusion …</vt:lpstr>
      <vt:lpstr>a geological, biological and cultural unfolding …</vt:lpstr>
      <vt:lpstr>Question and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Lawrence, Kelvin</cp:lastModifiedBy>
  <cp:revision>154</cp:revision>
  <dcterms:created xsi:type="dcterms:W3CDTF">2017-08-16T06:32:12Z</dcterms:created>
  <dcterms:modified xsi:type="dcterms:W3CDTF">2022-08-16T11:32:58Z</dcterms:modified>
</cp:coreProperties>
</file>